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_rels/presentation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jpeg" ContentType="image/jpeg"/>
  <Override PartName="/ppt/media/image6.png" ContentType="image/png"/>
  <Override PartName="/ppt/media/image4.png" ContentType="image/png"/>
  <Override PartName="/ppt/media/image5.jpeg" ContentType="image/jpeg"/>
  <Override PartName="/ppt/media/image7.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da-DK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900000" y="396000"/>
            <a:ext cx="10367640" cy="6841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21252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900000" y="392904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21252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/>
          </p:nvPr>
        </p:nvSpPr>
        <p:spPr>
          <a:xfrm>
            <a:off x="440568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/>
          </p:nvPr>
        </p:nvSpPr>
        <p:spPr>
          <a:xfrm>
            <a:off x="791100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/>
          </p:nvPr>
        </p:nvSpPr>
        <p:spPr>
          <a:xfrm>
            <a:off x="90000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/>
          </p:nvPr>
        </p:nvSpPr>
        <p:spPr>
          <a:xfrm>
            <a:off x="440568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/>
          </p:nvPr>
        </p:nvSpPr>
        <p:spPr>
          <a:xfrm>
            <a:off x="791100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da-DK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900000" y="396000"/>
            <a:ext cx="10367640" cy="6841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/>
          </p:nvPr>
        </p:nvSpPr>
        <p:spPr>
          <a:xfrm>
            <a:off x="621252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900000" y="392904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/>
          </p:nvPr>
        </p:nvSpPr>
        <p:spPr>
          <a:xfrm>
            <a:off x="621252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/>
          </p:nvPr>
        </p:nvSpPr>
        <p:spPr>
          <a:xfrm>
            <a:off x="440568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/>
          </p:nvPr>
        </p:nvSpPr>
        <p:spPr>
          <a:xfrm>
            <a:off x="791100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/>
          </p:nvPr>
        </p:nvSpPr>
        <p:spPr>
          <a:xfrm>
            <a:off x="90000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/>
          </p:nvPr>
        </p:nvSpPr>
        <p:spPr>
          <a:xfrm>
            <a:off x="440568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/>
          </p:nvPr>
        </p:nvSpPr>
        <p:spPr>
          <a:xfrm>
            <a:off x="791100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da-DK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ubTitle"/>
          </p:nvPr>
        </p:nvSpPr>
        <p:spPr>
          <a:xfrm>
            <a:off x="900000" y="396000"/>
            <a:ext cx="10367640" cy="6841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/>
          </p:nvPr>
        </p:nvSpPr>
        <p:spPr>
          <a:xfrm>
            <a:off x="621252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900000" y="3929040"/>
            <a:ext cx="1036764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>
          <a:xfrm>
            <a:off x="6212520" y="212400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/>
          </p:nvPr>
        </p:nvSpPr>
        <p:spPr>
          <a:xfrm>
            <a:off x="90000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/>
          </p:nvPr>
        </p:nvSpPr>
        <p:spPr>
          <a:xfrm>
            <a:off x="6212520" y="3929040"/>
            <a:ext cx="50590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da-DK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440568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7911000" y="212400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/>
          </p:nvPr>
        </p:nvSpPr>
        <p:spPr>
          <a:xfrm>
            <a:off x="90000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4" name="PlaceHolder 6"/>
          <p:cNvSpPr>
            <a:spLocks noGrp="1"/>
          </p:cNvSpPr>
          <p:nvPr>
            <p:ph/>
          </p:nvPr>
        </p:nvSpPr>
        <p:spPr>
          <a:xfrm>
            <a:off x="440568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5" name="PlaceHolder 7"/>
          <p:cNvSpPr>
            <a:spLocks noGrp="1"/>
          </p:cNvSpPr>
          <p:nvPr>
            <p:ph/>
          </p:nvPr>
        </p:nvSpPr>
        <p:spPr>
          <a:xfrm>
            <a:off x="7911000" y="3929040"/>
            <a:ext cx="3338280" cy="164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.pn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ktangel 11"/>
          <p:cNvSpPr/>
          <p:nvPr/>
        </p:nvSpPr>
        <p:spPr>
          <a:xfrm>
            <a:off x="0" y="5958000"/>
            <a:ext cx="12192840" cy="899640"/>
          </a:xfrm>
          <a:prstGeom prst="rect">
            <a:avLst/>
          </a:prstGeom>
          <a:solidFill>
            <a:srgbClr val="5f8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da-DK" sz="2400" spc="-1" strike="noStrike">
              <a:solidFill>
                <a:schemeClr val="lt1"/>
              </a:solidFill>
              <a:latin typeface="Work Sans Medium"/>
            </a:endParaRPr>
          </a:p>
        </p:txBody>
      </p:sp>
      <p:pic>
        <p:nvPicPr>
          <p:cNvPr id="1" name="Billede 4" descr=""/>
          <p:cNvPicPr/>
          <p:nvPr/>
        </p:nvPicPr>
        <p:blipFill>
          <a:blip r:embed="rId2"/>
          <a:stretch/>
        </p:blipFill>
        <p:spPr>
          <a:xfrm>
            <a:off x="360000" y="6118200"/>
            <a:ext cx="1769040" cy="611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2191760" cy="5957640"/>
          </a:xfrm>
          <a:prstGeom prst="rect">
            <a:avLst/>
          </a:prstGeom>
          <a:solidFill>
            <a:srgbClr val="000000">
              <a:alpha val="50000"/>
            </a:srgbClr>
          </a:solidFill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  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0" y="0"/>
            <a:ext cx="12191760" cy="5957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a-DK" sz="1500" spc="-1" strike="noStrike">
                <a:solidFill>
                  <a:srgbClr val="000000"/>
                </a:solidFill>
                <a:latin typeface="Work Sans Medium"/>
              </a:rPr>
              <a:t>Billede – se hjælpetekst til venstre i slidebaggrunden  </a:t>
            </a:r>
            <a:endParaRPr b="0" lang="nn-NO" sz="15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title"/>
          </p:nvPr>
        </p:nvSpPr>
        <p:spPr>
          <a:xfrm>
            <a:off x="7084800" y="2493000"/>
            <a:ext cx="4679640" cy="129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nn-NO" sz="4200" spc="-1" strike="noStrike">
                <a:solidFill>
                  <a:srgbClr val="ffffff"/>
                </a:solidFill>
                <a:latin typeface="Work Sans"/>
                <a:ea typeface="Adobe Heiti Std R"/>
              </a:rPr>
              <a:t>Titel</a:t>
            </a:r>
            <a:endParaRPr b="0" lang="da-DK" sz="42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body"/>
          </p:nvPr>
        </p:nvSpPr>
        <p:spPr>
          <a:xfrm>
            <a:off x="7084800" y="4005000"/>
            <a:ext cx="4680000" cy="1583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nn-NO" sz="2500" spc="-1" strike="noStrike">
                <a:solidFill>
                  <a:srgbClr val="ffffff"/>
                </a:solidFill>
                <a:latin typeface="Work Sans Medium"/>
              </a:rPr>
              <a:t>Tekst</a:t>
            </a:r>
            <a:endParaRPr b="0" lang="nn-NO" sz="25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6" name="Tekstfelt 10"/>
          <p:cNvSpPr/>
          <p:nvPr/>
        </p:nvSpPr>
        <p:spPr>
          <a:xfrm>
            <a:off x="-1752840" y="0"/>
            <a:ext cx="1583640" cy="227988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da-DK" sz="1200" spc="-1" strike="noStrike">
                <a:solidFill>
                  <a:srgbClr val="000000"/>
                </a:solidFill>
                <a:latin typeface="Work Sans Medium"/>
              </a:rPr>
              <a:t>Sørg for at placere billede bag alt andet indhold på titelslide, bl.a. det mørke overlay:</a:t>
            </a:r>
            <a:endParaRPr b="0" lang="da-DK" sz="1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da-DK" sz="12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00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b="0" lang="da-DK" sz="1200" spc="-1" strike="noStrike">
                <a:solidFill>
                  <a:srgbClr val="000000"/>
                </a:solidFill>
                <a:latin typeface="Work Sans Medium"/>
              </a:rPr>
              <a:t>Indsæt billede</a:t>
            </a:r>
            <a:endParaRPr b="0" lang="da-DK" sz="1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da-DK" sz="12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00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b="0" lang="da-DK" sz="1200" spc="-1" strike="noStrike">
                <a:solidFill>
                  <a:srgbClr val="000000"/>
                </a:solidFill>
                <a:latin typeface="Work Sans Medium"/>
              </a:rPr>
              <a:t>Højreklik på billede og vælg ”Placér bagest”</a:t>
            </a:r>
            <a:endParaRPr b="0" lang="da-DK" sz="1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da-DK" sz="1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ktangel 11"/>
          <p:cNvSpPr/>
          <p:nvPr/>
        </p:nvSpPr>
        <p:spPr>
          <a:xfrm>
            <a:off x="0" y="5958000"/>
            <a:ext cx="12192840" cy="899640"/>
          </a:xfrm>
          <a:prstGeom prst="rect">
            <a:avLst/>
          </a:prstGeom>
          <a:solidFill>
            <a:srgbClr val="5f8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da-DK" sz="2400" spc="-1" strike="noStrike">
              <a:solidFill>
                <a:schemeClr val="lt1"/>
              </a:solidFill>
              <a:latin typeface="Work Sans Medium"/>
            </a:endParaRPr>
          </a:p>
        </p:txBody>
      </p:sp>
      <p:pic>
        <p:nvPicPr>
          <p:cNvPr id="44" name="Billede 4" descr=""/>
          <p:cNvPicPr/>
          <p:nvPr/>
        </p:nvPicPr>
        <p:blipFill>
          <a:blip r:embed="rId2"/>
          <a:stretch/>
        </p:blipFill>
        <p:spPr>
          <a:xfrm>
            <a:off x="360000" y="6118200"/>
            <a:ext cx="1769040" cy="611640"/>
          </a:xfrm>
          <a:prstGeom prst="rect">
            <a:avLst/>
          </a:prstGeom>
          <a:ln w="0">
            <a:noFill/>
          </a:ln>
        </p:spPr>
      </p:pic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505152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nn-NO" sz="4600" spc="-1" strike="noStrike">
                <a:solidFill>
                  <a:srgbClr val="000000"/>
                </a:solidFill>
                <a:latin typeface="Work Sans"/>
              </a:rPr>
              <a:t>Overskrift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900000" y="2124000"/>
            <a:ext cx="505152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Tekst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lvl="1" marL="716040" indent="-351000">
              <a:lnSpc>
                <a:spcPct val="100000"/>
              </a:lnSpc>
              <a:buClr>
                <a:srgbClr val="000000"/>
              </a:buClr>
              <a:buFont typeface="Arial"/>
              <a:buChar char="–"/>
            </a:pPr>
            <a:r>
              <a:rPr b="0" lang="da-DK" sz="2200" spc="-1" strike="noStrike">
                <a:solidFill>
                  <a:srgbClr val="000000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  <a:p>
            <a:pPr lvl="2" marL="1082520" indent="-36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200" spc="-1" strike="noStrike">
                <a:solidFill>
                  <a:srgbClr val="000000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  <a:p>
            <a:pPr lvl="3" marL="1432080" indent="-349200">
              <a:lnSpc>
                <a:spcPct val="100000"/>
              </a:lnSpc>
              <a:buClr>
                <a:srgbClr val="000000"/>
              </a:buClr>
              <a:buFont typeface="Arial"/>
              <a:buChar char="–"/>
            </a:pPr>
            <a:r>
              <a:rPr b="0" lang="da-DK" sz="2200" spc="-1" strike="noStrike">
                <a:solidFill>
                  <a:srgbClr val="000000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  <a:p>
            <a:pPr lvl="4" marL="1798560" indent="-36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200" spc="-1" strike="noStrike">
                <a:solidFill>
                  <a:srgbClr val="000000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6311880" y="396720"/>
            <a:ext cx="4955760" cy="5184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Objekt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ktangel 11"/>
          <p:cNvSpPr/>
          <p:nvPr/>
        </p:nvSpPr>
        <p:spPr>
          <a:xfrm>
            <a:off x="0" y="5958000"/>
            <a:ext cx="12192840" cy="899640"/>
          </a:xfrm>
          <a:prstGeom prst="rect">
            <a:avLst/>
          </a:prstGeom>
          <a:solidFill>
            <a:srgbClr val="5f8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da-DK" sz="2400" spc="-1" strike="noStrike">
              <a:solidFill>
                <a:schemeClr val="lt1"/>
              </a:solidFill>
              <a:latin typeface="Work Sans Medium"/>
            </a:endParaRPr>
          </a:p>
        </p:txBody>
      </p:sp>
      <p:pic>
        <p:nvPicPr>
          <p:cNvPr id="85" name="Billede 4" descr=""/>
          <p:cNvPicPr/>
          <p:nvPr/>
        </p:nvPicPr>
        <p:blipFill>
          <a:blip r:embed="rId2"/>
          <a:stretch/>
        </p:blipFill>
        <p:spPr>
          <a:xfrm>
            <a:off x="360000" y="6118200"/>
            <a:ext cx="1769040" cy="611640"/>
          </a:xfrm>
          <a:prstGeom prst="rect">
            <a:avLst/>
          </a:prstGeom>
          <a:ln w="0">
            <a:noFill/>
          </a:ln>
        </p:spPr>
      </p:pic>
      <p:sp>
        <p:nvSpPr>
          <p:cNvPr id="86" name="Rektangel 3"/>
          <p:cNvSpPr/>
          <p:nvPr/>
        </p:nvSpPr>
        <p:spPr>
          <a:xfrm>
            <a:off x="0" y="0"/>
            <a:ext cx="12192840" cy="6857640"/>
          </a:xfrm>
          <a:prstGeom prst="rect">
            <a:avLst/>
          </a:prstGeom>
          <a:solidFill>
            <a:srgbClr val="5f8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da-DK" sz="2400" spc="-1" strike="noStrike">
              <a:solidFill>
                <a:schemeClr val="lt1"/>
              </a:solidFill>
              <a:latin typeface="Work Sans Medium"/>
            </a:endParaRPr>
          </a:p>
        </p:txBody>
      </p:sp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nn-NO" sz="4600" spc="-1" strike="noStrike">
                <a:solidFill>
                  <a:srgbClr val="ffffff"/>
                </a:solidFill>
                <a:latin typeface="Work Sans"/>
              </a:rPr>
              <a:t>Overskrift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Tekst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lvl="1" marL="716040" indent="-351000">
              <a:lnSpc>
                <a:spcPct val="100000"/>
              </a:lnSpc>
              <a:buClr>
                <a:srgbClr val="ffffff"/>
              </a:buClr>
              <a:buFont typeface="Arial"/>
              <a:buChar char="–"/>
            </a:pPr>
            <a:r>
              <a:rPr b="0" lang="da-DK" sz="2200" spc="-1" strike="noStrike">
                <a:solidFill>
                  <a:srgbClr val="ffffff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  <a:p>
            <a:pPr lvl="2" marL="1082520" indent="-3668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200" spc="-1" strike="noStrike">
                <a:solidFill>
                  <a:srgbClr val="ffffff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  <a:p>
            <a:pPr lvl="3" marL="1432080" indent="-349200">
              <a:lnSpc>
                <a:spcPct val="100000"/>
              </a:lnSpc>
              <a:buClr>
                <a:srgbClr val="ffffff"/>
              </a:buClr>
              <a:buFont typeface="Arial"/>
              <a:buChar char="–"/>
            </a:pPr>
            <a:r>
              <a:rPr b="0" lang="da-DK" sz="2200" spc="-1" strike="noStrike">
                <a:solidFill>
                  <a:srgbClr val="ffffff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  <a:p>
            <a:pPr lvl="4" marL="1798560" indent="-3668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200" spc="-1" strike="noStrike">
                <a:solidFill>
                  <a:srgbClr val="ffffff"/>
                </a:solidFill>
                <a:latin typeface="Work Sans Medium"/>
              </a:rPr>
              <a:t>Tekst</a:t>
            </a:r>
            <a:endParaRPr b="0" lang="nn-NO" sz="2200" spc="-1" strike="noStrike">
              <a:solidFill>
                <a:srgbClr val="000000"/>
              </a:solidFill>
              <a:latin typeface="Work Sans Medium"/>
            </a:endParaRPr>
          </a:p>
        </p:txBody>
      </p:sp>
      <p:pic>
        <p:nvPicPr>
          <p:cNvPr id="89" name="Billede 4" descr=""/>
          <p:cNvPicPr/>
          <p:nvPr/>
        </p:nvPicPr>
        <p:blipFill>
          <a:blip r:embed="rId3"/>
          <a:stretch/>
        </p:blipFill>
        <p:spPr>
          <a:xfrm>
            <a:off x="360000" y="6118200"/>
            <a:ext cx="1769040" cy="611640"/>
          </a:xfrm>
          <a:prstGeom prst="rect">
            <a:avLst/>
          </a:prstGeom>
          <a:ln w="0">
            <a:noFill/>
          </a:ln>
        </p:spPr>
      </p:pic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ladsholder til billede 5" descr=""/>
          <p:cNvPicPr/>
          <p:nvPr/>
        </p:nvPicPr>
        <p:blipFill>
          <a:blip r:embed="rId1"/>
          <a:srcRect l="320" t="0" r="320" b="0"/>
          <a:stretch/>
        </p:blipFill>
        <p:spPr>
          <a:xfrm>
            <a:off x="0" y="0"/>
            <a:ext cx="12191760" cy="5957640"/>
          </a:xfrm>
          <a:prstGeom prst="rect">
            <a:avLst/>
          </a:prstGeom>
          <a:ln w="0">
            <a:noFill/>
          </a:ln>
        </p:spPr>
      </p:pic>
      <p:sp>
        <p:nvSpPr>
          <p:cNvPr id="127" name="PlaceHolder 1"/>
          <p:cNvSpPr>
            <a:spLocks noGrp="1"/>
          </p:cNvSpPr>
          <p:nvPr>
            <p:ph/>
          </p:nvPr>
        </p:nvSpPr>
        <p:spPr>
          <a:xfrm>
            <a:off x="13245480" y="4887360"/>
            <a:ext cx="2264760" cy="1539720"/>
          </a:xfrm>
          <a:prstGeom prst="rect">
            <a:avLst/>
          </a:prstGeom>
          <a:solidFill>
            <a:srgbClr val="000000">
              <a:alpha val="50000"/>
            </a:srgbClr>
          </a:solidFill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title"/>
          </p:nvPr>
        </p:nvSpPr>
        <p:spPr>
          <a:xfrm>
            <a:off x="6455880" y="2493000"/>
            <a:ext cx="5308200" cy="129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6600" spc="-1" strike="noStrike">
                <a:solidFill>
                  <a:srgbClr val="ffffff"/>
                </a:solidFill>
                <a:latin typeface="Work Sans"/>
                <a:ea typeface="Adobe Heiti Std R"/>
              </a:rPr>
              <a:t>Østrig 2024</a:t>
            </a:r>
            <a:endParaRPr b="0" lang="da-DK" sz="6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/>
          </p:nvPr>
        </p:nvSpPr>
        <p:spPr>
          <a:xfrm>
            <a:off x="6603480" y="3946680"/>
            <a:ext cx="4680000" cy="1583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da-DK" sz="4000" spc="-1" strike="noStrike">
                <a:solidFill>
                  <a:srgbClr val="ffffff"/>
                </a:solidFill>
                <a:latin typeface="Work Sans Medium"/>
              </a:rPr>
              <a:t>FDF Landsdel 4</a:t>
            </a:r>
            <a:endParaRPr b="0" lang="nn-NO" sz="4000" spc="-1" strike="noStrike">
              <a:solidFill>
                <a:srgbClr val="000000"/>
              </a:solidFill>
              <a:latin typeface="Work Sans Medium"/>
            </a:endParaRPr>
          </a:p>
        </p:txBody>
      </p:sp>
      <p:pic>
        <p:nvPicPr>
          <p:cNvPr id="130" name="Picture 2" descr="Landsdel 4 mærket - FDF Landsdel 4"/>
          <p:cNvPicPr/>
          <p:nvPr/>
        </p:nvPicPr>
        <p:blipFill>
          <a:blip r:embed="rId2"/>
          <a:stretch/>
        </p:blipFill>
        <p:spPr>
          <a:xfrm>
            <a:off x="10632600" y="4887360"/>
            <a:ext cx="1302840" cy="1772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505152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000000"/>
                </a:solidFill>
                <a:latin typeface="Work Sans"/>
              </a:rPr>
              <a:t>FDF Landsdel 4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152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49 kredse fra Østjylland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Ca. 300-400 deltagere</a:t>
            </a:r>
            <a:br>
              <a:rPr sz="2400"/>
            </a:b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 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Bor, sover, tager på ture og laver mad med egen kreds.</a:t>
            </a:r>
            <a:br>
              <a:rPr sz="2400"/>
            </a:b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 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Seniorfællesskab i landsdelen styrkes.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pic>
        <p:nvPicPr>
          <p:cNvPr id="133" name="Picture 2" descr="Netværk i Landsdel 4 - FDF Landsdel 4"/>
          <p:cNvPicPr/>
          <p:nvPr/>
        </p:nvPicPr>
        <p:blipFill>
          <a:blip r:embed="rId1"/>
          <a:stretch/>
        </p:blipFill>
        <p:spPr>
          <a:xfrm>
            <a:off x="7248240" y="396000"/>
            <a:ext cx="4657680" cy="5341680"/>
          </a:xfrm>
          <a:prstGeom prst="rect">
            <a:avLst/>
          </a:prstGeom>
          <a:ln w="0">
            <a:noFill/>
          </a:ln>
        </p:spPr>
      </p:pic>
      <p:sp>
        <p:nvSpPr>
          <p:cNvPr id="134" name="Ellipse 4"/>
          <p:cNvSpPr/>
          <p:nvPr/>
        </p:nvSpPr>
        <p:spPr>
          <a:xfrm>
            <a:off x="8328240" y="2493000"/>
            <a:ext cx="1583640" cy="1583640"/>
          </a:xfrm>
          <a:prstGeom prst="ellipse">
            <a:avLst/>
          </a:prstGeom>
          <a:noFill/>
          <a:ln w="76200">
            <a:solidFill>
              <a:srgbClr val="d22832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da-DK" sz="2400" spc="-1" strike="noStrike">
              <a:solidFill>
                <a:schemeClr val="lt1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Datoer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Afrejse fra kredsen den 26. juli om eftermiddagen/aftenen med ankomst til Østrig næste morgen.</a:t>
            </a:r>
            <a:br>
              <a:rPr sz="3200"/>
            </a:b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 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Hjemkomst den 3. august først på dagen, med afrejse i bus fra Østrig den 2. august sidst på dagen.</a:t>
            </a:r>
            <a:br>
              <a:rPr sz="3200"/>
            </a:b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 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Bustransport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Vi rejser med Rybussen.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Chauffører sover på lejren og vi bruger busser til ture og udflugter mens vi er på lejren.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Vi kører i busser med opsamling i nærheden kredsen.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505152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000000"/>
                </a:solidFill>
                <a:latin typeface="Work Sans"/>
              </a:rPr>
              <a:t>Lejrpladsen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505152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Tiroler Pfadfinder Zentrum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Stor lejrplads med servicebygninger og mindre hytte til logistik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900 meters højde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000000"/>
                </a:solidFill>
                <a:latin typeface="Work Sans Medium"/>
              </a:rPr>
              <a:t>Udsigt over Inn-dalen og Innsbruck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  <p:pic>
        <p:nvPicPr>
          <p:cNvPr id="141" name="Picture 2" descr="Ingen tilgængelig billedbeskrivelse."/>
          <p:cNvPicPr/>
          <p:nvPr/>
        </p:nvPicPr>
        <p:blipFill>
          <a:blip r:embed="rId1"/>
          <a:stretch/>
        </p:blipFill>
        <p:spPr>
          <a:xfrm>
            <a:off x="6272640" y="980640"/>
            <a:ext cx="5699880" cy="3799800"/>
          </a:xfrm>
          <a:prstGeom prst="rect">
            <a:avLst/>
          </a:prstGeom>
          <a:ln w="0">
            <a:noFill/>
          </a:ln>
        </p:spPr>
      </p:pic>
      <p:pic>
        <p:nvPicPr>
          <p:cNvPr id="142" name="Billede 5" descr=""/>
          <p:cNvPicPr/>
          <p:nvPr/>
        </p:nvPicPr>
        <p:blipFill>
          <a:blip r:embed="rId2"/>
          <a:stretch/>
        </p:blipFill>
        <p:spPr>
          <a:xfrm>
            <a:off x="6294960" y="3429000"/>
            <a:ext cx="2176200" cy="21762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En typisk dag i lejren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pic>
        <p:nvPicPr>
          <p:cNvPr id="144" name="Billede 4" descr=""/>
          <p:cNvPicPr/>
          <p:nvPr/>
        </p:nvPicPr>
        <p:blipFill>
          <a:blip r:embed="rId1"/>
          <a:stretch/>
        </p:blipFill>
        <p:spPr>
          <a:xfrm>
            <a:off x="3378240" y="1654920"/>
            <a:ext cx="5435280" cy="5168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Forplejning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Mad afhentes ved lejrbygningen til hvert måltid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Madpakker med på ture og udflugter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Laver aftensmad i kredsen på gasblus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Fokus på enkel, mættende og god mad – Vi bruger mere tid på oplevelser end madlavning.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Husk at skriv allergier mm. ved tilmelding.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Ture og aktiviteter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Endnu ikke 100% fastlagt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Naturoplevelse som gletcher, topture, klatring, vandreture, badesøer, vandfald o.lign.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Kulturoplevelser som byløb i Innsbruck, hyggelige og klassiske Østrigske byer, fritidsbad og besøge en sølvmine.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Almindeligt lejrliv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Lejrbål med sang og musik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Vedkommende forkyndelse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Tid til hygge i kredsen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Mulighed for venskaber med FDFere fra andre kredse.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3200" spc="-1" strike="noStrike">
                <a:solidFill>
                  <a:srgbClr val="ffffff"/>
                </a:solidFill>
                <a:latin typeface="Work Sans Medium"/>
              </a:rPr>
              <a:t>Tid til snakke om stort og småt</a:t>
            </a:r>
            <a:endParaRPr b="0" lang="nn-NO" sz="32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Deltagerpris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52" name="Titel 1"/>
          <p:cNvSpPr/>
          <p:nvPr/>
        </p:nvSpPr>
        <p:spPr>
          <a:xfrm>
            <a:off x="6945120" y="1913040"/>
            <a:ext cx="5055120" cy="1475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da-DK" sz="2400" spc="-1" strike="noStrike">
                <a:solidFill>
                  <a:srgbClr val="ffffff"/>
                </a:solidFill>
                <a:latin typeface="Work Sans"/>
              </a:rPr>
              <a:t>Ved tilmelding betales 750,- kr.</a:t>
            </a:r>
            <a:endParaRPr b="0" lang="da-DK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da-DK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da-DK" sz="2400" spc="-1" strike="noStrike">
                <a:solidFill>
                  <a:srgbClr val="ffffff"/>
                </a:solidFill>
                <a:latin typeface="Work Sans"/>
              </a:rPr>
              <a:t>Restbeløbet betales til kredsen i maj 2024.</a:t>
            </a:r>
            <a:endParaRPr b="0" lang="da-DK" sz="24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53" name="Tabel 8"/>
          <p:cNvGraphicFramePr/>
          <p:nvPr/>
        </p:nvGraphicFramePr>
        <p:xfrm>
          <a:off x="1260000" y="1886400"/>
          <a:ext cx="5040000" cy="4076640"/>
        </p:xfrm>
        <a:graphic>
          <a:graphicData uri="http://schemas.openxmlformats.org/drawingml/2006/table">
            <a:tbl>
              <a:tblPr/>
              <a:tblGrid>
                <a:gridCol w="3055680"/>
                <a:gridCol w="1984320"/>
              </a:tblGrid>
              <a:tr h="37656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Udgifter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Pr. person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55296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Bus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1.350,00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36792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Lejrplads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365,00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37656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Forplejning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420,00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37656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Aktiviteter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550,00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55296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Udvalg og administration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15,00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37656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Buffer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100,00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  <a:tr h="859320">
                <a:tc>
                  <a:txBody>
                    <a:bodyPr lIns="17640" rIns="17640" tIns="11880" bIns="1188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Samlet pris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FDF Torsted rabat (300 kr)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17640" rIns="17640" tIns="11880" bIns="11880" anchor="b">
                      <a:noAutofit/>
                    </a:bodyPr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2.800,00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0" lang="da-DK" sz="1800" spc="-1" strike="noStrike">
                          <a:solidFill>
                            <a:srgbClr val="ffffff"/>
                          </a:solidFill>
                          <a:latin typeface="Work Sans Medium"/>
                        </a:rPr>
                        <a:t>Kr 2.500,00</a:t>
                      </a:r>
                      <a:endParaRPr b="0" lang="da-DK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b" marL="17640" marR="17640">
                    <a:lnL w="9360">
                      <a:solidFill>
                        <a:srgbClr val="cccccc"/>
                      </a:solidFill>
                      <a:prstDash val="solid"/>
                    </a:lnL>
                    <a:lnR w="9360">
                      <a:solidFill>
                        <a:srgbClr val="cccccc"/>
                      </a:solidFill>
                      <a:prstDash val="solid"/>
                    </a:lnR>
                    <a:lnT w="9360">
                      <a:solidFill>
                        <a:srgbClr val="cccccc"/>
                      </a:solidFill>
                      <a:prstDash val="solid"/>
                    </a:lnT>
                    <a:lnB w="9360">
                      <a:solidFill>
                        <a:srgbClr val="cccccc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3676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Tilmelding, info og deadline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Medio oktober 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ingdings"/>
              </a:rPr>
              <a:t>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 Indbydelsen er klar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1. december 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ingdings"/>
              </a:rPr>
              <a:t>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 Tilmeldingen åbner på medlem.fdf.dk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1. marts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ingdings"/>
              </a:rPr>
              <a:t>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 Tilmelding lukker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1. maj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ingdings"/>
              </a:rPr>
              <a:t>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 Deadline for betaling af restbeløb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Juni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	</a:t>
            </a:r>
            <a:r>
              <a:rPr b="0" lang="da-DK" sz="2400" spc="-1" strike="noStrike">
                <a:solidFill>
                  <a:srgbClr val="ffffff"/>
                </a:solidFill>
                <a:latin typeface="Wingdings"/>
              </a:rPr>
              <a:t></a:t>
            </a: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 Deltagerbrev med pakkeliste mm. udsendes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900000" y="396000"/>
            <a:ext cx="107402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Vigtigt udstyr </a:t>
            </a:r>
            <a:br>
              <a:rPr sz="4600"/>
            </a:br>
            <a:r>
              <a:rPr b="1" lang="da-DK" sz="3200" spc="-1" strike="noStrike">
                <a:solidFill>
                  <a:srgbClr val="ffffff"/>
                </a:solidFill>
                <a:latin typeface="Work Sans"/>
              </a:rPr>
              <a:t>– som er godt at have styr på i god tid inden lejren</a:t>
            </a:r>
            <a:endParaRPr b="0" lang="da-DK" sz="3200" spc="-1" strike="noStrike">
              <a:solidFill>
                <a:srgbClr val="000000"/>
              </a:solidFill>
              <a:latin typeface="Work Sans Medium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/>
          </p:nvPr>
        </p:nvSpPr>
        <p:spPr>
          <a:xfrm>
            <a:off x="900000" y="2124000"/>
            <a:ext cx="10367640" cy="345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Liggeunderlag der er behageligt at ligge på i en uge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Sovepose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Nakkepude, små spil o.lign. til at gøre busturen behagelig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Gode vandre-sko eller –støvler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Regntøj der fungerer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En god turrygsæk til dagsture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Gyldigt pas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Indrejseskema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marL="365040" indent="-3650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da-DK" sz="2400" spc="-1" strike="noStrike">
                <a:solidFill>
                  <a:srgbClr val="ffffff"/>
                </a:solidFill>
                <a:latin typeface="Work Sans Medium"/>
              </a:rPr>
              <a:t>Det blå sygesikringsbevis</a:t>
            </a: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  <a:p>
            <a:pPr indent="0">
              <a:lnSpc>
                <a:spcPct val="100000"/>
              </a:lnSpc>
              <a:buNone/>
            </a:pPr>
            <a:endParaRPr b="0" lang="nn-NO" sz="24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911520" y="1268640"/>
            <a:ext cx="10740240" cy="147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da-DK" sz="4600" spc="-1" strike="noStrike">
                <a:solidFill>
                  <a:srgbClr val="ffffff"/>
                </a:solidFill>
                <a:latin typeface="Work Sans"/>
              </a:rPr>
              <a:t>Spørgsmål?</a:t>
            </a:r>
            <a:endParaRPr b="0" lang="da-DK" sz="4600" spc="-1" strike="noStrike">
              <a:solidFill>
                <a:srgbClr val="000000"/>
              </a:solidFill>
              <a:latin typeface="Work Sans Medium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Kontortema">
  <a:themeElements>
    <a:clrScheme name="FDF">
      <a:dk1>
        <a:srgbClr val="000000"/>
      </a:dk1>
      <a:lt1>
        <a:srgbClr val="ffffff"/>
      </a:lt1>
      <a:dk2>
        <a:srgbClr val="4678c8"/>
      </a:dk2>
      <a:lt2>
        <a:srgbClr val="7d878c"/>
      </a:lt2>
      <a:accent1>
        <a:srgbClr val="5f8cb4"/>
      </a:accent1>
      <a:accent2>
        <a:srgbClr val="003255"/>
      </a:accent2>
      <a:accent3>
        <a:srgbClr val="d22832"/>
      </a:accent3>
      <a:accent4>
        <a:srgbClr val="7dc855"/>
      </a:accent4>
      <a:accent5>
        <a:srgbClr val="ff7345"/>
      </a:accent5>
      <a:accent6>
        <a:srgbClr val="ffb91e"/>
      </a:accent6>
      <a:hlink>
        <a:srgbClr val="133b71"/>
      </a:hlink>
      <a:folHlink>
        <a:srgbClr val="6d62a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Kontortema">
  <a:themeElements>
    <a:clrScheme name="FDF">
      <a:dk1>
        <a:srgbClr val="000000"/>
      </a:dk1>
      <a:lt1>
        <a:srgbClr val="ffffff"/>
      </a:lt1>
      <a:dk2>
        <a:srgbClr val="4678c8"/>
      </a:dk2>
      <a:lt2>
        <a:srgbClr val="7d878c"/>
      </a:lt2>
      <a:accent1>
        <a:srgbClr val="5f8cb4"/>
      </a:accent1>
      <a:accent2>
        <a:srgbClr val="003255"/>
      </a:accent2>
      <a:accent3>
        <a:srgbClr val="d22832"/>
      </a:accent3>
      <a:accent4>
        <a:srgbClr val="7dc855"/>
      </a:accent4>
      <a:accent5>
        <a:srgbClr val="ff7345"/>
      </a:accent5>
      <a:accent6>
        <a:srgbClr val="ffb91e"/>
      </a:accent6>
      <a:hlink>
        <a:srgbClr val="133b71"/>
      </a:hlink>
      <a:folHlink>
        <a:srgbClr val="6d62a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Kontortema">
  <a:themeElements>
    <a:clrScheme name="FDF">
      <a:dk1>
        <a:srgbClr val="000000"/>
      </a:dk1>
      <a:lt1>
        <a:srgbClr val="ffffff"/>
      </a:lt1>
      <a:dk2>
        <a:srgbClr val="4678c8"/>
      </a:dk2>
      <a:lt2>
        <a:srgbClr val="7d878c"/>
      </a:lt2>
      <a:accent1>
        <a:srgbClr val="5f8cb4"/>
      </a:accent1>
      <a:accent2>
        <a:srgbClr val="003255"/>
      </a:accent2>
      <a:accent3>
        <a:srgbClr val="d22832"/>
      </a:accent3>
      <a:accent4>
        <a:srgbClr val="7dc855"/>
      </a:accent4>
      <a:accent5>
        <a:srgbClr val="ff7345"/>
      </a:accent5>
      <a:accent6>
        <a:srgbClr val="ffb91e"/>
      </a:accent6>
      <a:hlink>
        <a:srgbClr val="133b71"/>
      </a:hlink>
      <a:folHlink>
        <a:srgbClr val="6d62a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Kontortema</Template>
  <TotalTime>297</TotalTime>
  <Application>LibreOffice/7.5.0.3$Windows_X86_64 LibreOffice_project/c21113d003cd3efa8c53188764377a8272d9d6de</Application>
  <AppVersion>15.0000</AppVersion>
  <Words>419</Words>
  <Paragraphs>75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2023-10-04T19:57:10Z</dcterms:created>
  <dc:creator>Morten Springborg</dc:creator>
  <dc:description/>
  <dc:language>da-DK</dc:language>
  <cp:lastModifiedBy/>
  <dcterms:modified xsi:type="dcterms:W3CDTF">2023-12-08T16:52:18Z</dcterms:modified>
  <cp:revision>6</cp:revision>
  <dc:subject/>
  <dc:title>Østrig 2024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13</vt:i4>
  </property>
</Properties>
</file>